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72" r:id="rId3"/>
    <p:sldId id="267" r:id="rId4"/>
    <p:sldId id="268" r:id="rId5"/>
    <p:sldId id="266" r:id="rId6"/>
    <p:sldId id="269" r:id="rId7"/>
    <p:sldId id="270" r:id="rId8"/>
    <p:sldId id="275" r:id="rId9"/>
    <p:sldId id="259" r:id="rId10"/>
    <p:sldId id="271" r:id="rId11"/>
    <p:sldId id="260" r:id="rId12"/>
    <p:sldId id="273" r:id="rId13"/>
    <p:sldId id="261" r:id="rId14"/>
    <p:sldId id="276" r:id="rId15"/>
    <p:sldId id="277" r:id="rId16"/>
    <p:sldId id="278" r:id="rId17"/>
    <p:sldId id="262" r:id="rId18"/>
    <p:sldId id="265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nesto antonio reyes ramirez" userId="d94a0fee0a0ee8be" providerId="LiveId" clId="{C7717CC7-1B0F-4AAF-AA80-782C57A4E79C}"/>
    <pc:docChg chg="custSel modSld">
      <pc:chgData name="ernesto antonio reyes ramirez" userId="d94a0fee0a0ee8be" providerId="LiveId" clId="{C7717CC7-1B0F-4AAF-AA80-782C57A4E79C}" dt="2023-05-23T17:42:57.691" v="8" actId="20577"/>
      <pc:docMkLst>
        <pc:docMk/>
      </pc:docMkLst>
      <pc:sldChg chg="modSp mod">
        <pc:chgData name="ernesto antonio reyes ramirez" userId="d94a0fee0a0ee8be" providerId="LiveId" clId="{C7717CC7-1B0F-4AAF-AA80-782C57A4E79C}" dt="2023-05-23T17:42:57.691" v="8" actId="20577"/>
        <pc:sldMkLst>
          <pc:docMk/>
          <pc:sldMk cId="230900143" sldId="271"/>
        </pc:sldMkLst>
        <pc:spChg chg="mod">
          <ac:chgData name="ernesto antonio reyes ramirez" userId="d94a0fee0a0ee8be" providerId="LiveId" clId="{C7717CC7-1B0F-4AAF-AA80-782C57A4E79C}" dt="2023-05-23T17:42:57.691" v="8" actId="20577"/>
          <ac:spMkLst>
            <pc:docMk/>
            <pc:sldMk cId="230900143" sldId="271"/>
            <ac:spMk id="7" creationId="{6612C1AD-BD6C-2563-E08D-4C2178B88CFC}"/>
          </ac:spMkLst>
        </pc:spChg>
      </pc:sldChg>
      <pc:sldChg chg="modSp mod">
        <pc:chgData name="ernesto antonio reyes ramirez" userId="d94a0fee0a0ee8be" providerId="LiveId" clId="{C7717CC7-1B0F-4AAF-AA80-782C57A4E79C}" dt="2023-05-23T17:28:16.453" v="1" actId="27636"/>
        <pc:sldMkLst>
          <pc:docMk/>
          <pc:sldMk cId="3883284202" sldId="276"/>
        </pc:sldMkLst>
        <pc:spChg chg="mod">
          <ac:chgData name="ernesto antonio reyes ramirez" userId="d94a0fee0a0ee8be" providerId="LiveId" clId="{C7717CC7-1B0F-4AAF-AA80-782C57A4E79C}" dt="2023-05-23T17:28:16.453" v="1" actId="27636"/>
          <ac:spMkLst>
            <pc:docMk/>
            <pc:sldMk cId="3883284202" sldId="276"/>
            <ac:spMk id="3" creationId="{E8D8B841-F17B-061A-55B1-A6AF7771A50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8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8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6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5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4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6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8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9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8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9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48FE35-939F-8173-B5E1-CAADBCAF9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432" y="325244"/>
            <a:ext cx="6652726" cy="155584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Style-Based Generator Architecture for Generative Adversarial Networks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1A2F62-B3A2-7F37-52DD-109E0C185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77" y="3957717"/>
            <a:ext cx="3252063" cy="1353250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Ernesto Antonio Reyes Ramírez</a:t>
            </a:r>
          </a:p>
          <a:p>
            <a:endParaRPr lang="es-MX" dirty="0"/>
          </a:p>
          <a:p>
            <a:r>
              <a:rPr lang="es-MX" dirty="0"/>
              <a:t>Centro de Investigación en Matemáticas A.C</a:t>
            </a:r>
          </a:p>
        </p:txBody>
      </p:sp>
      <p:pic>
        <p:nvPicPr>
          <p:cNvPr id="4" name="Picture 3" descr="Una red de puntos conectados">
            <a:extLst>
              <a:ext uri="{FF2B5EF4-FFF2-40B4-BE49-F238E27FC236}">
                <a16:creationId xmlns:a16="http://schemas.microsoft.com/office/drawing/2014/main" id="{B0CCFCFA-9E3F-6EDF-0A65-A406184DB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7"/>
          <a:stretch/>
        </p:blipFill>
        <p:spPr>
          <a:xfrm>
            <a:off x="1074214" y="1396332"/>
            <a:ext cx="11117786" cy="5461668"/>
          </a:xfrm>
          <a:custGeom>
            <a:avLst/>
            <a:gdLst/>
            <a:ahLst/>
            <a:cxnLst/>
            <a:rect l="l" t="t" r="r" b="b"/>
            <a:pathLst>
              <a:path w="11117786" h="5461668">
                <a:moveTo>
                  <a:pt x="8405044" y="556"/>
                </a:moveTo>
                <a:cubicBezTo>
                  <a:pt x="9352032" y="16286"/>
                  <a:pt x="10286979" y="365912"/>
                  <a:pt x="11020445" y="1026616"/>
                </a:cubicBezTo>
                <a:lnTo>
                  <a:pt x="11117786" y="1118772"/>
                </a:lnTo>
                <a:lnTo>
                  <a:pt x="11117786" y="5461668"/>
                </a:lnTo>
                <a:lnTo>
                  <a:pt x="0" y="5461668"/>
                </a:lnTo>
                <a:lnTo>
                  <a:pt x="5948238" y="794249"/>
                </a:lnTo>
                <a:lnTo>
                  <a:pt x="6031446" y="732263"/>
                </a:lnTo>
                <a:cubicBezTo>
                  <a:pt x="6681002" y="273556"/>
                  <a:pt x="7425315" y="34333"/>
                  <a:pt x="8171801" y="3441"/>
                </a:cubicBezTo>
                <a:cubicBezTo>
                  <a:pt x="8249560" y="222"/>
                  <a:pt x="8327343" y="-734"/>
                  <a:pt x="8405044" y="556"/>
                </a:cubicBezTo>
                <a:close/>
              </a:path>
            </a:pathLst>
          </a:cu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C2779B-4C9C-C64F-F080-DD835202F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14" y="2093588"/>
            <a:ext cx="5157386" cy="6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5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9A8CD-7D5D-6962-18A2-E4904C99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70" y="638262"/>
            <a:ext cx="8886884" cy="953669"/>
          </a:xfrm>
        </p:spPr>
        <p:txBody>
          <a:bodyPr/>
          <a:lstStyle/>
          <a:p>
            <a:r>
              <a:rPr lang="es-ES" dirty="0"/>
              <a:t>Transferencia neuronal de estilo</a:t>
            </a:r>
            <a:endParaRPr lang="es-MX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73876549-D026-5C78-2CAA-7B3726211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26" y="2777701"/>
            <a:ext cx="4585032" cy="6314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6B6F951-2F99-6FF5-47F6-CC2A2830F010}"/>
              </a:ext>
            </a:extLst>
          </p:cNvPr>
          <p:cNvSpPr txBox="1"/>
          <p:nvPr/>
        </p:nvSpPr>
        <p:spPr>
          <a:xfrm>
            <a:off x="1268963" y="2192652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Función de costo:</a:t>
            </a: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12C1AD-BD6C-2563-E08D-4C2178B88CFC}"/>
              </a:ext>
            </a:extLst>
          </p:cNvPr>
          <p:cNvSpPr txBox="1"/>
          <p:nvPr/>
        </p:nvSpPr>
        <p:spPr>
          <a:xfrm>
            <a:off x="1202094" y="3958167"/>
            <a:ext cx="9787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Donde                                 calcula la diferencia entre el contenido de la imagen original y</a:t>
            </a:r>
          </a:p>
          <a:p>
            <a:endParaRPr lang="es-ES" dirty="0"/>
          </a:p>
          <a:p>
            <a:r>
              <a:rPr lang="es-ES" dirty="0"/>
              <a:t> </a:t>
            </a:r>
            <a:r>
              <a:rPr lang="es-MX" dirty="0"/>
              <a:t>la imagen a generar, y                       calcula la matriz de Gram de cada imagen para luego </a:t>
            </a:r>
          </a:p>
          <a:p>
            <a:endParaRPr lang="es-MX" dirty="0"/>
          </a:p>
          <a:p>
            <a:r>
              <a:rPr lang="es-MX" dirty="0"/>
              <a:t>compararlas.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A13814-ADCE-CF97-E328-426DF3A6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89" y="3913218"/>
            <a:ext cx="1463167" cy="4953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53C9058-79D2-E37A-1E26-857AE5A57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725" y="4468234"/>
            <a:ext cx="1226926" cy="434378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52350CAC-F16D-E487-994A-4DA14416A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01" y="5412679"/>
            <a:ext cx="2696110" cy="8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1EE89-38A5-76B1-7384-2855ACD00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122" y="498302"/>
            <a:ext cx="8886884" cy="953669"/>
          </a:xfrm>
        </p:spPr>
        <p:txBody>
          <a:bodyPr/>
          <a:lstStyle/>
          <a:p>
            <a:pPr algn="r"/>
            <a:r>
              <a:rPr lang="es-ES" dirty="0"/>
              <a:t>Modelo generativo basado en estilo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BC12C9-2B83-2697-3DD6-2BDF0A75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98" y="1797208"/>
            <a:ext cx="5082514" cy="43448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A81E35-AD1D-09DD-DDB8-78181EEB2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746" y="3691485"/>
            <a:ext cx="3375953" cy="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9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65B35-861E-F529-850E-668DA3D4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47" y="1851241"/>
            <a:ext cx="5697894" cy="181569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Imágenes generadas por el Style-GAN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90DED6-BD7C-6F03-8C2E-BB544EE8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2" y="452972"/>
            <a:ext cx="4310744" cy="57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8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B564F-A319-ABA0-831E-59FEE8E2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Modelo generativo basado en estilo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D2937B-5147-C746-B3CE-DB6DCEF6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91" y="3040157"/>
            <a:ext cx="8064785" cy="26141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9D1423-C86A-2C0E-FEE5-A6904EE2FDCD}"/>
              </a:ext>
            </a:extLst>
          </p:cNvPr>
          <p:cNvSpPr txBox="1"/>
          <p:nvPr/>
        </p:nvSpPr>
        <p:spPr>
          <a:xfrm>
            <a:off x="3312367" y="2323322"/>
            <a:ext cx="45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Frechet</a:t>
            </a:r>
            <a:r>
              <a:rPr lang="es-ES" dirty="0"/>
              <a:t> </a:t>
            </a:r>
            <a:r>
              <a:rPr lang="es-ES" dirty="0" err="1"/>
              <a:t>inception</a:t>
            </a:r>
            <a:r>
              <a:rPr lang="es-ES" dirty="0"/>
              <a:t> </a:t>
            </a:r>
            <a:r>
              <a:rPr lang="es-ES" dirty="0" err="1"/>
              <a:t>distance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058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12508-83DA-D033-94A1-35359F9D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Propiedades del modelo Style-GAN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D8B841-F17B-061A-55B1-A6AF7771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Hace posible controlar la síntesis de la imagen a través de modificaciones específicas de escala a la de estilos.</a:t>
            </a:r>
          </a:p>
          <a:p>
            <a:endParaRPr lang="es-ES" dirty="0"/>
          </a:p>
          <a:p>
            <a:r>
              <a:rPr lang="es-MX" dirty="0" err="1"/>
              <a:t>Mapping</a:t>
            </a:r>
            <a:r>
              <a:rPr lang="es-MX" dirty="0"/>
              <a:t> </a:t>
            </a:r>
            <a:r>
              <a:rPr lang="es-MX" dirty="0" err="1"/>
              <a:t>network</a:t>
            </a:r>
            <a:r>
              <a:rPr lang="es-MX" dirty="0"/>
              <a:t> y transformaciones afines extraen muestras para cada estilo de una distribución aprendida. </a:t>
            </a:r>
          </a:p>
          <a:p>
            <a:endParaRPr lang="es-MX" dirty="0"/>
          </a:p>
          <a:p>
            <a:r>
              <a:rPr lang="es-MX" dirty="0" err="1"/>
              <a:t>Synthesis</a:t>
            </a:r>
            <a:r>
              <a:rPr lang="es-MX" dirty="0"/>
              <a:t> </a:t>
            </a:r>
            <a:r>
              <a:rPr lang="es-MX" dirty="0" err="1"/>
              <a:t>network</a:t>
            </a:r>
            <a:r>
              <a:rPr lang="es-MX" dirty="0"/>
              <a:t>: genera una nueva imagen mediante los estilos aprendidos.</a:t>
            </a:r>
          </a:p>
          <a:p>
            <a:endParaRPr lang="es-MX" dirty="0"/>
          </a:p>
          <a:p>
            <a:r>
              <a:rPr lang="es-MX" dirty="0"/>
              <a:t>Los efectos de cada estilo son localizados en la red. </a:t>
            </a:r>
          </a:p>
        </p:txBody>
      </p:sp>
    </p:spTree>
    <p:extLst>
      <p:ext uri="{BB962C8B-B14F-4D97-AF65-F5344CB8AC3E}">
        <p14:creationId xmlns:p14="http://schemas.microsoft.com/office/powerpoint/2010/main" val="388328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821C4-3BD6-2E08-F39F-4A2738106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7933"/>
            <a:ext cx="8886884" cy="953669"/>
          </a:xfrm>
        </p:spPr>
        <p:txBody>
          <a:bodyPr/>
          <a:lstStyle/>
          <a:p>
            <a:r>
              <a:rPr lang="es-ES" dirty="0"/>
              <a:t>Mezcla de estilo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F73667-E546-D630-D29D-C7839D204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91193"/>
            <a:ext cx="8883836" cy="3677683"/>
          </a:xfrm>
        </p:spPr>
        <p:txBody>
          <a:bodyPr/>
          <a:lstStyle/>
          <a:p>
            <a:r>
              <a:rPr lang="es-ES" dirty="0"/>
              <a:t>Consiste en tomar dos representaciones latentes z1 y z2 y pasarlas a través del </a:t>
            </a:r>
            <a:r>
              <a:rPr lang="es-ES" dirty="0" err="1"/>
              <a:t>mapping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 para obtener w1 y w2. Controlamos los estilos aplicando primero w1 y luego w2.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57A1E2-5F7A-027C-D613-5B06FF59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382" y="2563454"/>
            <a:ext cx="4089159" cy="39766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79E73F-27FA-BBA1-3EB7-AE1CD0A9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39" y="3820019"/>
            <a:ext cx="4587638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7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CBC7B-0C02-BDF4-4EE2-815107F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96789"/>
            <a:ext cx="8886884" cy="953669"/>
          </a:xfrm>
        </p:spPr>
        <p:txBody>
          <a:bodyPr/>
          <a:lstStyle/>
          <a:p>
            <a:r>
              <a:rPr lang="es-ES" dirty="0"/>
              <a:t>Variación estocástica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55231F-FBDB-124B-8A47-81E696639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523876"/>
            <a:ext cx="8883836" cy="3677683"/>
          </a:xfrm>
        </p:spPr>
        <p:txBody>
          <a:bodyPr/>
          <a:lstStyle/>
          <a:p>
            <a:r>
              <a:rPr lang="es-ES" dirty="0"/>
              <a:t>Se añade un componente estocástico mediante el ruido introducido en la </a:t>
            </a:r>
            <a:r>
              <a:rPr lang="es-ES" dirty="0" err="1"/>
              <a:t>synthesis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56028E-FF9B-D50D-B488-EC5B4D89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06" y="2403470"/>
            <a:ext cx="5332098" cy="38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99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0E51D-9094-975B-0438-9B3A1C62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B18527-73B2-F8AB-024A-A3B44F5A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5" y="2943908"/>
            <a:ext cx="5469025" cy="17833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5D9472-2F10-C1EB-C74F-C2D1C2353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85" y="2780523"/>
            <a:ext cx="4824886" cy="1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9D7F5-4399-93AE-79C7-7C3B6F5A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7F5B79-8E85-6549-24FC-9A0714EF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Karras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Laine, S., &amp; Aila, T. (2019). A style-based generator architecture for generative adversarial networks.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4401-4410).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L. A. </a:t>
            </a:r>
            <a:r>
              <a:rPr lang="en-US" dirty="0" err="1"/>
              <a:t>Gatys</a:t>
            </a:r>
            <a:r>
              <a:rPr lang="en-US" dirty="0"/>
              <a:t>, A. S. Ecker, and M. </a:t>
            </a:r>
            <a:r>
              <a:rPr lang="en-US" dirty="0" err="1"/>
              <a:t>Bethge</a:t>
            </a:r>
            <a:r>
              <a:rPr lang="en-US" dirty="0"/>
              <a:t>. Image style transfer using convolutional neural networks. In Proc. CVPR, 2016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T. </a:t>
            </a:r>
            <a:r>
              <a:rPr lang="en-US" dirty="0" err="1"/>
              <a:t>Karras</a:t>
            </a:r>
            <a:r>
              <a:rPr lang="en-US" dirty="0"/>
              <a:t>, T. Aila, S. Laine, and J. </a:t>
            </a:r>
            <a:r>
              <a:rPr lang="en-US" dirty="0" err="1"/>
              <a:t>Lehtinen</a:t>
            </a:r>
            <a:r>
              <a:rPr lang="en-US" dirty="0"/>
              <a:t>. Progressive growing of GANs for improved quality, stability, and variation. </a:t>
            </a:r>
            <a:r>
              <a:rPr lang="en-US" dirty="0" err="1"/>
              <a:t>CoRR</a:t>
            </a:r>
            <a:r>
              <a:rPr lang="en-US" dirty="0"/>
              <a:t>, abs/1710.10196, 2017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419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5E063-8210-0966-56EF-B576F747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Datos del artículo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55111-1B4F-D379-1ADE-C964278E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Nombre: </a:t>
            </a:r>
            <a:r>
              <a:rPr lang="en-US" dirty="0"/>
              <a:t>A Style-Based Generator Architecture for Generative Adversarial Networks.</a:t>
            </a:r>
          </a:p>
          <a:p>
            <a:endParaRPr lang="es-MX" dirty="0"/>
          </a:p>
          <a:p>
            <a:r>
              <a:rPr lang="es-MX" dirty="0"/>
              <a:t>Autores: Tero </a:t>
            </a:r>
            <a:r>
              <a:rPr lang="es-MX" dirty="0" err="1"/>
              <a:t>Kerras</a:t>
            </a:r>
            <a:r>
              <a:rPr lang="es-MX" dirty="0"/>
              <a:t>, </a:t>
            </a:r>
            <a:r>
              <a:rPr lang="es-MX" dirty="0" err="1"/>
              <a:t>Samuli</a:t>
            </a:r>
            <a:r>
              <a:rPr lang="es-MX" dirty="0"/>
              <a:t> </a:t>
            </a:r>
            <a:r>
              <a:rPr lang="es-MX" dirty="0" err="1"/>
              <a:t>Laine</a:t>
            </a:r>
            <a:r>
              <a:rPr lang="es-MX" dirty="0"/>
              <a:t>, Timo </a:t>
            </a:r>
            <a:r>
              <a:rPr lang="es-MX" dirty="0" err="1"/>
              <a:t>Aila</a:t>
            </a:r>
            <a:r>
              <a:rPr lang="es-MX" dirty="0"/>
              <a:t>. (NVIDIA)</a:t>
            </a:r>
          </a:p>
          <a:p>
            <a:endParaRPr lang="es-MX" dirty="0"/>
          </a:p>
          <a:p>
            <a:r>
              <a:rPr lang="es-MX" dirty="0"/>
              <a:t>Año de presentación: 2019</a:t>
            </a:r>
          </a:p>
          <a:p>
            <a:endParaRPr lang="es-MX" dirty="0"/>
          </a:p>
          <a:p>
            <a:r>
              <a:rPr lang="es-MX" dirty="0"/>
              <a:t>IEEE </a:t>
            </a:r>
            <a:r>
              <a:rPr lang="es-MX" dirty="0" err="1"/>
              <a:t>Conference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Vision</a:t>
            </a:r>
            <a:r>
              <a:rPr lang="es-MX" dirty="0"/>
              <a:t> and </a:t>
            </a:r>
            <a:r>
              <a:rPr lang="es-MX" dirty="0" err="1"/>
              <a:t>Pattern</a:t>
            </a:r>
            <a:r>
              <a:rPr lang="es-MX" dirty="0"/>
              <a:t> </a:t>
            </a:r>
            <a:r>
              <a:rPr lang="es-MX" dirty="0" err="1"/>
              <a:t>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2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CB99E-0C14-8018-2A75-549C585F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58" y="582278"/>
            <a:ext cx="8886884" cy="953669"/>
          </a:xfrm>
        </p:spPr>
        <p:txBody>
          <a:bodyPr/>
          <a:lstStyle/>
          <a:p>
            <a:r>
              <a:rPr lang="es-ES" dirty="0"/>
              <a:t>Modelos generativos y discriminativos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93CCD8-11B8-A381-FFDB-255E503A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31" y="2032614"/>
            <a:ext cx="6489119" cy="41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6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55317-9CDC-7DB0-AE99-9AEC2EF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473" y="311690"/>
            <a:ext cx="8886884" cy="953669"/>
          </a:xfrm>
        </p:spPr>
        <p:txBody>
          <a:bodyPr/>
          <a:lstStyle/>
          <a:p>
            <a:r>
              <a:rPr lang="es-ES" dirty="0"/>
              <a:t>Modelos generativos </a:t>
            </a:r>
            <a:endParaRPr lang="es-MX" dirty="0"/>
          </a:p>
        </p:txBody>
      </p:sp>
      <p:pic>
        <p:nvPicPr>
          <p:cNvPr id="1026" name="Picture 2" descr="These people do not exist. Synthetic faces generated by a GAN trained... |  Download Scientific Diagram">
            <a:extLst>
              <a:ext uri="{FF2B5EF4-FFF2-40B4-BE49-F238E27FC236}">
                <a16:creationId xmlns:a16="http://schemas.microsoft.com/office/drawing/2014/main" id="{CEF67F23-6C56-DE45-70AF-E7BAD5B08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434" y="1845139"/>
            <a:ext cx="7274962" cy="363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DAA625-5391-37C6-55A2-4B45A9E9DEA0}"/>
              </a:ext>
            </a:extLst>
          </p:cNvPr>
          <p:cNvSpPr txBox="1"/>
          <p:nvPr/>
        </p:nvSpPr>
        <p:spPr>
          <a:xfrm>
            <a:off x="2556588" y="5617029"/>
            <a:ext cx="601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¡Estas personas no existen!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9790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3929A-7FEC-C702-A0EF-72374C1E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936841"/>
            <a:ext cx="8886884" cy="953669"/>
          </a:xfrm>
        </p:spPr>
        <p:txBody>
          <a:bodyPr/>
          <a:lstStyle/>
          <a:p>
            <a:r>
              <a:rPr lang="es-ES" dirty="0"/>
              <a:t>Redes Generadoras Antagónicas (</a:t>
            </a:r>
            <a:r>
              <a:rPr lang="es-ES" dirty="0" err="1"/>
              <a:t>GANs</a:t>
            </a:r>
            <a:r>
              <a:rPr lang="es-ES" dirty="0"/>
              <a:t>)</a:t>
            </a:r>
            <a:endParaRPr lang="es-MX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3B848C8-F125-2248-E120-6F367836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5" y="2331828"/>
            <a:ext cx="7963590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48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8D86F-4A32-80E7-CAE3-CA21EBB5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Entrenamiento de las </a:t>
            </a:r>
            <a:r>
              <a:rPr lang="es-ES" dirty="0" err="1"/>
              <a:t>GANs</a:t>
            </a:r>
            <a:endParaRPr lang="es-MX" dirty="0"/>
          </a:p>
        </p:txBody>
      </p:sp>
      <p:pic>
        <p:nvPicPr>
          <p:cNvPr id="5" name="Imagen 4" descr="Diagrama">
            <a:extLst>
              <a:ext uri="{FF2B5EF4-FFF2-40B4-BE49-F238E27FC236}">
                <a16:creationId xmlns:a16="http://schemas.microsoft.com/office/drawing/2014/main" id="{5B04186D-29C5-3B47-0F0B-6993C4CE2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34" y="2409742"/>
            <a:ext cx="6844448" cy="2980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8C9905-5FDE-12D3-1450-33C08279AD3B}"/>
              </a:ext>
            </a:extLst>
          </p:cNvPr>
          <p:cNvSpPr txBox="1"/>
          <p:nvPr/>
        </p:nvSpPr>
        <p:spPr>
          <a:xfrm>
            <a:off x="3965510" y="5467739"/>
            <a:ext cx="441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Entrenando el discriminador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54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22112-EE9B-3369-5421-51CE152E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Entrenamiento de una GAN</a:t>
            </a:r>
            <a:endParaRPr lang="es-MX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E4FA899-9EEE-95F6-CD6D-9C10C3092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96" y="2406378"/>
            <a:ext cx="6991396" cy="31166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B9A8488-D62B-F549-ACC5-6929253038C6}"/>
              </a:ext>
            </a:extLst>
          </p:cNvPr>
          <p:cNvSpPr txBox="1"/>
          <p:nvPr/>
        </p:nvSpPr>
        <p:spPr>
          <a:xfrm>
            <a:off x="3582955" y="5744630"/>
            <a:ext cx="478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Entrenamiento del generador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660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A0160-605A-467A-0F67-97937738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Imágenes no tan buenas generadas por una GAN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4E0D2E-24E0-4863-31C6-6D22CBB4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31" y="2501918"/>
            <a:ext cx="3720975" cy="36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EEB81-ACF2-8A36-900E-73B33931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06" y="358343"/>
            <a:ext cx="8886884" cy="953669"/>
          </a:xfrm>
        </p:spPr>
        <p:txBody>
          <a:bodyPr/>
          <a:lstStyle/>
          <a:p>
            <a:pPr algn="ctr"/>
            <a:r>
              <a:rPr lang="es-ES" dirty="0"/>
              <a:t>Transferencia neuronal de estilo</a:t>
            </a:r>
            <a:endParaRPr lang="es-MX" dirty="0"/>
          </a:p>
        </p:txBody>
      </p:sp>
      <p:pic>
        <p:nvPicPr>
          <p:cNvPr id="2050" name="Picture 2" descr="How to style transfer your own images - GoDataDriven">
            <a:extLst>
              <a:ext uri="{FF2B5EF4-FFF2-40B4-BE49-F238E27FC236}">
                <a16:creationId xmlns:a16="http://schemas.microsoft.com/office/drawing/2014/main" id="{BAC3FCC0-BC14-E369-A6BB-84581798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372" y="1815244"/>
            <a:ext cx="6995886" cy="44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678429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389</Words>
  <Application>Microsoft Office PowerPoint</Application>
  <PresentationFormat>Panorámica</PresentationFormat>
  <Paragraphs>52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Arial</vt:lpstr>
      <vt:lpstr>Neue Haas Grotesk Text Pro</vt:lpstr>
      <vt:lpstr>SwellVTI</vt:lpstr>
      <vt:lpstr>A Style-Based Generator Architecture for Generative Adversarial Networks</vt:lpstr>
      <vt:lpstr>Datos del artículo</vt:lpstr>
      <vt:lpstr>Modelos generativos y discriminativos</vt:lpstr>
      <vt:lpstr>Modelos generativos </vt:lpstr>
      <vt:lpstr>Redes Generadoras Antagónicas (GANs)</vt:lpstr>
      <vt:lpstr>Entrenamiento de las GANs</vt:lpstr>
      <vt:lpstr>Entrenamiento de una GAN</vt:lpstr>
      <vt:lpstr>Imágenes no tan buenas generadas por una GAN</vt:lpstr>
      <vt:lpstr>Transferencia neuronal de estilo</vt:lpstr>
      <vt:lpstr>Transferencia neuronal de estilo</vt:lpstr>
      <vt:lpstr>Modelo generativo basado en estilo</vt:lpstr>
      <vt:lpstr>Imágenes generadas por el Style-GAN</vt:lpstr>
      <vt:lpstr>Modelo generativo basado en estilo</vt:lpstr>
      <vt:lpstr>Propiedades del modelo Style-GAN</vt:lpstr>
      <vt:lpstr>Mezcla de estilo</vt:lpstr>
      <vt:lpstr>Variación estocástica</vt:lpstr>
      <vt:lpstr>Resultados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ernesto antonio reyes ramirez</dc:creator>
  <cp:lastModifiedBy>ernesto antonio reyes ramirez</cp:lastModifiedBy>
  <cp:revision>1</cp:revision>
  <dcterms:created xsi:type="dcterms:W3CDTF">2023-05-22T22:10:48Z</dcterms:created>
  <dcterms:modified xsi:type="dcterms:W3CDTF">2023-05-23T17:43:05Z</dcterms:modified>
</cp:coreProperties>
</file>